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21"/>
  </p:notesMasterIdLst>
  <p:sldIdLst>
    <p:sldId id="256" r:id="rId2"/>
    <p:sldId id="284" r:id="rId3"/>
    <p:sldId id="285" r:id="rId4"/>
    <p:sldId id="286" r:id="rId5"/>
    <p:sldId id="288" r:id="rId6"/>
    <p:sldId id="289" r:id="rId7"/>
    <p:sldId id="290" r:id="rId8"/>
    <p:sldId id="301" r:id="rId9"/>
    <p:sldId id="302" r:id="rId10"/>
    <p:sldId id="291" r:id="rId11"/>
    <p:sldId id="293" r:id="rId12"/>
    <p:sldId id="292" r:id="rId13"/>
    <p:sldId id="295" r:id="rId14"/>
    <p:sldId id="294" r:id="rId15"/>
    <p:sldId id="296" r:id="rId16"/>
    <p:sldId id="298" r:id="rId17"/>
    <p:sldId id="297" r:id="rId18"/>
    <p:sldId id="299" r:id="rId19"/>
    <p:sldId id="30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0D2B8D0-F9A0-2E45-9015-8278F907197F}">
          <p14:sldIdLst>
            <p14:sldId id="256"/>
          </p14:sldIdLst>
        </p14:section>
        <p14:section name="Introduction" id="{83504983-E0C5-294E-A824-74785A167F11}">
          <p14:sldIdLst>
            <p14:sldId id="284"/>
            <p14:sldId id="285"/>
            <p14:sldId id="286"/>
            <p14:sldId id="288"/>
            <p14:sldId id="289"/>
            <p14:sldId id="290"/>
          </p14:sldIdLst>
        </p14:section>
        <p14:section name="Project Pitch" id="{E6D1840E-785C-B54B-B113-088C2DE8FD07}">
          <p14:sldIdLst>
            <p14:sldId id="301"/>
            <p14:sldId id="302"/>
          </p14:sldIdLst>
        </p14:section>
        <p14:section name="How to collab" id="{72736C24-6342-6041-BEDC-1E2586A85D2F}">
          <p14:sldIdLst>
            <p14:sldId id="291"/>
            <p14:sldId id="293"/>
            <p14:sldId id="292"/>
            <p14:sldId id="295"/>
            <p14:sldId id="294"/>
            <p14:sldId id="296"/>
            <p14:sldId id="298"/>
            <p14:sldId id="297"/>
            <p14:sldId id="299"/>
            <p14:sldId id="3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B5B5B5"/>
    <a:srgbClr val="F1502F"/>
    <a:srgbClr val="E8F0FD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91"/>
    <p:restoredTop sz="79467"/>
  </p:normalViewPr>
  <p:slideViewPr>
    <p:cSldViewPr snapToGrid="0" snapToObjects="1">
      <p:cViewPr varScale="1">
        <p:scale>
          <a:sx n="120" d="100"/>
          <a:sy n="120" d="100"/>
        </p:scale>
        <p:origin x="12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tiff>
</file>

<file path=ppt/media/image17.tiff>
</file>

<file path=ppt/media/image18.png>
</file>

<file path=ppt/media/image19.svg>
</file>

<file path=ppt/media/image2.tiff>
</file>

<file path=ppt/media/image20.png>
</file>

<file path=ppt/media/image21.svg>
</file>

<file path=ppt/media/image22.tiff>
</file>

<file path=ppt/media/image23.png>
</file>

<file path=ppt/media/image24.png>
</file>

<file path=ppt/media/image25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7BDA2-E97A-144A-BB75-B7258D089255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206B0-DA7A-2A44-8167-A53EF7139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93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159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165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53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010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904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648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894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45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611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BrainHacks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collaborative events that focus on the open sharing of ideas, models, code, and data. They bring together brain experts and enthusiasts from a variety of backgrounds to build relationships, learn from one another, and collaborate on projects related to the neurosciences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62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75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81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2953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045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 log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50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60045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40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70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14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755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  <a:solidFill>
            <a:schemeClr val="bg1">
              <a:lumMod val="85000"/>
            </a:schemeClr>
          </a:solidFill>
        </p:spPr>
        <p:txBody>
          <a:bodyPr anchor="b">
            <a:normAutofit/>
          </a:bodyPr>
          <a:lstStyle>
            <a:lvl1pPr algn="l">
              <a:defRPr sz="36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80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5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73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85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3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35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51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7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CC5C3-8597-8F4C-8FC5-8640A4432CF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84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13.png"/><Relationship Id="rId7" Type="http://schemas.openxmlformats.org/officeDocument/2006/relationships/image" Target="../media/image16.tiff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20.png"/><Relationship Id="rId5" Type="http://schemas.openxmlformats.org/officeDocument/2006/relationships/image" Target="../media/image15.png"/><Relationship Id="rId10" Type="http://schemas.openxmlformats.org/officeDocument/2006/relationships/image" Target="../media/image19.svg"/><Relationship Id="rId4" Type="http://schemas.openxmlformats.org/officeDocument/2006/relationships/image" Target="../media/image14.tiff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16.tiff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13.png"/><Relationship Id="rId7" Type="http://schemas.openxmlformats.org/officeDocument/2006/relationships/image" Target="../media/image16.tiff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20.png"/><Relationship Id="rId5" Type="http://schemas.openxmlformats.org/officeDocument/2006/relationships/image" Target="../media/image15.png"/><Relationship Id="rId10" Type="http://schemas.openxmlformats.org/officeDocument/2006/relationships/image" Target="../media/image19.svg"/><Relationship Id="rId4" Type="http://schemas.openxmlformats.org/officeDocument/2006/relationships/image" Target="../media/image14.tiff"/><Relationship Id="rId9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13.png"/><Relationship Id="rId7" Type="http://schemas.openxmlformats.org/officeDocument/2006/relationships/image" Target="../media/image16.tiff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20.png"/><Relationship Id="rId5" Type="http://schemas.openxmlformats.org/officeDocument/2006/relationships/image" Target="../media/image15.png"/><Relationship Id="rId10" Type="http://schemas.openxmlformats.org/officeDocument/2006/relationships/image" Target="../media/image19.svg"/><Relationship Id="rId4" Type="http://schemas.openxmlformats.org/officeDocument/2006/relationships/image" Target="../media/image14.tiff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rainhack.org/code-of-conduct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CB11C59-46BC-5B47-88CC-22F65B9100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37000"/>
                    </a14:imgEffect>
                  </a14:imgLayer>
                </a14:imgProps>
              </a:ext>
            </a:extLst>
          </a:blip>
          <a:srcRect b="28812"/>
          <a:stretch/>
        </p:blipFill>
        <p:spPr>
          <a:xfrm>
            <a:off x="0" y="0"/>
            <a:ext cx="12192000" cy="45927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ED3279-CBD1-E94E-87CB-1A620A0B67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8313" y="4876046"/>
            <a:ext cx="1714501" cy="17145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636D16-F2C4-104B-8E12-06F62BC888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6342" y="4880572"/>
            <a:ext cx="6610202" cy="174698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98583B3-285E-6443-A41B-0B3C74DBC328}"/>
              </a:ext>
            </a:extLst>
          </p:cNvPr>
          <p:cNvSpPr txBox="1"/>
          <p:nvPr/>
        </p:nvSpPr>
        <p:spPr>
          <a:xfrm>
            <a:off x="2140527" y="1880753"/>
            <a:ext cx="808412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  <a:latin typeface="Helvetica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Brainhack</a:t>
            </a:r>
            <a:r>
              <a:rPr lang="en-US" sz="3600" dirty="0">
                <a:solidFill>
                  <a:schemeClr val="bg1"/>
                </a:solidFill>
                <a:latin typeface="Helvetica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Dallas 2019</a:t>
            </a:r>
          </a:p>
          <a:p>
            <a:pPr algn="ctr"/>
            <a:endParaRPr lang="en-US" sz="3600" dirty="0">
              <a:solidFill>
                <a:schemeClr val="bg1"/>
              </a:solidFill>
              <a:latin typeface="Helvetica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Helvetica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Saturday, Nov. 16-  Sunday Nov. 17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359E0DA-4B50-F24D-B95B-1FCEFA2087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3251" y="5036021"/>
            <a:ext cx="1394552" cy="139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649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endParaRPr lang="en-US" b="1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2FCD99-7CFC-2648-8562-3AD5CB923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For those who are familiar with GitHub: Fork &amp; Pull Request</a:t>
            </a:r>
          </a:p>
          <a:p>
            <a:pPr lvl="2"/>
            <a:r>
              <a:rPr lang="en-US" dirty="0"/>
              <a:t>Fork and Pull Request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C5EBA-3ABC-3549-8F56-E0967CE73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704" y="175465"/>
            <a:ext cx="1788160" cy="7467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BF061E-EA9A-2E4C-9AAD-15FDCAB01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4864" y="13969"/>
            <a:ext cx="2890237" cy="1069696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CA05978F-10C7-3540-A44B-EB1F5F7A9203}"/>
              </a:ext>
            </a:extLst>
          </p:cNvPr>
          <p:cNvGrpSpPr/>
          <p:nvPr/>
        </p:nvGrpSpPr>
        <p:grpSpPr>
          <a:xfrm>
            <a:off x="7528601" y="5044766"/>
            <a:ext cx="4506352" cy="862016"/>
            <a:chOff x="7396030" y="4925059"/>
            <a:chExt cx="4506352" cy="862016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197BB00B-9EC1-9D43-88CE-5B343F3738A7}"/>
                </a:ext>
              </a:extLst>
            </p:cNvPr>
            <p:cNvSpPr/>
            <p:nvPr/>
          </p:nvSpPr>
          <p:spPr>
            <a:xfrm>
              <a:off x="7396030" y="5146995"/>
              <a:ext cx="4506352" cy="64008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The original owner of the repository can review your changes before incorporating it 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515DEEC-AF5C-C44A-9666-1DF79F982E56}"/>
                </a:ext>
              </a:extLst>
            </p:cNvPr>
            <p:cNvCxnSpPr>
              <a:cxnSpLocks/>
              <a:stCxn id="37" idx="0"/>
            </p:cNvCxnSpPr>
            <p:nvPr/>
          </p:nvCxnSpPr>
          <p:spPr>
            <a:xfrm flipV="1">
              <a:off x="9649206" y="4925059"/>
              <a:ext cx="262890" cy="22193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59658B6-BDCD-D748-AA00-0CC010AD02D3}"/>
              </a:ext>
            </a:extLst>
          </p:cNvPr>
          <p:cNvGrpSpPr/>
          <p:nvPr/>
        </p:nvGrpSpPr>
        <p:grpSpPr>
          <a:xfrm>
            <a:off x="2818098" y="3131237"/>
            <a:ext cx="2911582" cy="2003591"/>
            <a:chOff x="2978483" y="2890195"/>
            <a:chExt cx="2911582" cy="2003591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F997E3A-92E2-BF46-A5CA-6AA5749CC784}"/>
                </a:ext>
              </a:extLst>
            </p:cNvPr>
            <p:cNvGrpSpPr/>
            <p:nvPr/>
          </p:nvGrpSpPr>
          <p:grpSpPr>
            <a:xfrm>
              <a:off x="3348033" y="2890195"/>
              <a:ext cx="2542032" cy="2003591"/>
              <a:chOff x="3786945" y="2890195"/>
              <a:chExt cx="2542032" cy="200359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1E1959E8-4E38-EC42-8994-91B804455491}"/>
                  </a:ext>
                </a:extLst>
              </p:cNvPr>
              <p:cNvSpPr/>
              <p:nvPr/>
            </p:nvSpPr>
            <p:spPr>
              <a:xfrm>
                <a:off x="3823521" y="2890195"/>
                <a:ext cx="2505456" cy="12604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latin typeface="Monaco" pitchFamily="2" charset="77"/>
                  </a:rPr>
                  <a:t>Add &amp; Commit Changes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62726D-5ADD-2342-AB1A-CA4D82C6679D}"/>
                  </a:ext>
                </a:extLst>
              </p:cNvPr>
              <p:cNvSpPr txBox="1"/>
              <p:nvPr/>
            </p:nvSpPr>
            <p:spPr>
              <a:xfrm>
                <a:off x="3786945" y="4185900"/>
                <a:ext cx="25054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Track your changes using Git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EDE5E206-D8EC-0D4B-A388-6C50E7870D5F}"/>
                </a:ext>
              </a:extLst>
            </p:cNvPr>
            <p:cNvCxnSpPr>
              <a:cxnSpLocks/>
            </p:cNvCxnSpPr>
            <p:nvPr/>
          </p:nvCxnSpPr>
          <p:spPr>
            <a:xfrm>
              <a:off x="2978483" y="3559078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64D4D14-B768-0145-BB44-516C83963DD2}"/>
              </a:ext>
            </a:extLst>
          </p:cNvPr>
          <p:cNvGrpSpPr/>
          <p:nvPr/>
        </p:nvGrpSpPr>
        <p:grpSpPr>
          <a:xfrm>
            <a:off x="5836196" y="3131237"/>
            <a:ext cx="3091437" cy="1952127"/>
            <a:chOff x="5996581" y="2890195"/>
            <a:chExt cx="3091437" cy="1952127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07E43CF-A4F5-3D48-98B7-F8BD45F76A8D}"/>
                </a:ext>
              </a:extLst>
            </p:cNvPr>
            <p:cNvGrpSpPr/>
            <p:nvPr/>
          </p:nvGrpSpPr>
          <p:grpSpPr>
            <a:xfrm>
              <a:off x="6253378" y="2890195"/>
              <a:ext cx="2834640" cy="1952127"/>
              <a:chOff x="6564274" y="2890195"/>
              <a:chExt cx="2834640" cy="195212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F1779A1-893B-3547-9706-5D0FEF6B265B}"/>
                  </a:ext>
                </a:extLst>
              </p:cNvPr>
              <p:cNvGrpSpPr/>
              <p:nvPr/>
            </p:nvGrpSpPr>
            <p:grpSpPr>
              <a:xfrm>
                <a:off x="6736744" y="2890195"/>
                <a:ext cx="2618209" cy="1260490"/>
                <a:chOff x="6736744" y="2890195"/>
                <a:chExt cx="2618209" cy="1260490"/>
              </a:xfrm>
            </p:grpSpPr>
            <p:sp>
              <p:nvSpPr>
                <p:cNvPr id="49" name="Rounded Rectangle 48">
                  <a:extLst>
                    <a:ext uri="{FF2B5EF4-FFF2-40B4-BE49-F238E27FC236}">
                      <a16:creationId xmlns:a16="http://schemas.microsoft.com/office/drawing/2014/main" id="{F422D06F-3A28-094D-A185-6CD49B7783A0}"/>
                    </a:ext>
                  </a:extLst>
                </p:cNvPr>
                <p:cNvSpPr/>
                <p:nvPr/>
              </p:nvSpPr>
              <p:spPr>
                <a:xfrm>
                  <a:off x="6736744" y="2890195"/>
                  <a:ext cx="2505456" cy="1260490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latin typeface="Monaco" pitchFamily="2" charset="77"/>
                  </a:endParaRPr>
                </a:p>
              </p:txBody>
            </p:sp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18C415B2-FA0E-A440-B0B6-38FE01CEDC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biLevel thresh="75000"/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saturation sat="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75704" y="3409666"/>
                  <a:ext cx="609459" cy="609459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35FAC0E6-C5E3-7742-9C5C-4E64F13C27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prstClr val="black"/>
                    <a:schemeClr val="accent6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7607644" y="2906836"/>
                  <a:ext cx="1747309" cy="647670"/>
                </a:xfrm>
                <a:prstGeom prst="rect">
                  <a:avLst/>
                </a:prstGeom>
              </p:spPr>
            </p:pic>
            <p:sp>
              <p:nvSpPr>
                <p:cNvPr id="52" name="Right Arrow 51">
                  <a:extLst>
                    <a:ext uri="{FF2B5EF4-FFF2-40B4-BE49-F238E27FC236}">
                      <a16:creationId xmlns:a16="http://schemas.microsoft.com/office/drawing/2014/main" id="{2E45F943-FC37-E641-89F2-8CE7CD27A62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9481393">
                  <a:off x="7433093" y="3213468"/>
                  <a:ext cx="421017" cy="638398"/>
                </a:xfrm>
                <a:prstGeom prst="rightArrow">
                  <a:avLst/>
                </a:prstGeom>
                <a:solidFill>
                  <a:srgbClr val="F1502F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35336F5-1DD9-5D43-ACBF-B1939B1006F3}"/>
                  </a:ext>
                </a:extLst>
              </p:cNvPr>
              <p:cNvSpPr txBox="1"/>
              <p:nvPr/>
            </p:nvSpPr>
            <p:spPr>
              <a:xfrm>
                <a:off x="6564274" y="4134436"/>
                <a:ext cx="283464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Push </a:t>
                </a:r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changes to GitHub</a:t>
                </a:r>
                <a:endParaRPr lang="en-US" sz="2000" b="1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p:grp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6AFB018-5206-1B41-B217-433D0A60B34A}"/>
                </a:ext>
              </a:extLst>
            </p:cNvPr>
            <p:cNvCxnSpPr>
              <a:cxnSpLocks/>
            </p:cNvCxnSpPr>
            <p:nvPr/>
          </p:nvCxnSpPr>
          <p:spPr>
            <a:xfrm>
              <a:off x="5996581" y="3557588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444FEB3-CD68-9947-A0BB-C8E920D46BBB}"/>
              </a:ext>
            </a:extLst>
          </p:cNvPr>
          <p:cNvGrpSpPr/>
          <p:nvPr/>
        </p:nvGrpSpPr>
        <p:grpSpPr>
          <a:xfrm>
            <a:off x="8883672" y="3136607"/>
            <a:ext cx="2904767" cy="1949735"/>
            <a:chOff x="9044057" y="2895565"/>
            <a:chExt cx="2904767" cy="1949735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6DBD391-4151-1841-9723-67C7A90C108B}"/>
                </a:ext>
              </a:extLst>
            </p:cNvPr>
            <p:cNvGrpSpPr/>
            <p:nvPr/>
          </p:nvGrpSpPr>
          <p:grpSpPr>
            <a:xfrm>
              <a:off x="9434507" y="2895565"/>
              <a:ext cx="2514317" cy="1949735"/>
              <a:chOff x="9562523" y="2895565"/>
              <a:chExt cx="2514317" cy="1949735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3F9AD32D-DEE3-EA4A-AC85-1E3384B0FC1F}"/>
                  </a:ext>
                </a:extLst>
              </p:cNvPr>
              <p:cNvGrpSpPr/>
              <p:nvPr/>
            </p:nvGrpSpPr>
            <p:grpSpPr>
              <a:xfrm>
                <a:off x="9562523" y="2895565"/>
                <a:ext cx="2505456" cy="1260490"/>
                <a:chOff x="9562523" y="2895565"/>
                <a:chExt cx="2505456" cy="1260490"/>
              </a:xfrm>
            </p:grpSpPr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C55A7C7E-7271-A844-BF13-1A79EB3A0F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0402183" y="3003748"/>
                  <a:ext cx="826136" cy="1101515"/>
                </a:xfrm>
                <a:prstGeom prst="rect">
                  <a:avLst/>
                </a:prstGeom>
              </p:spPr>
            </p:pic>
            <p:sp>
              <p:nvSpPr>
                <p:cNvPr id="59" name="Rounded Rectangle 58">
                  <a:extLst>
                    <a:ext uri="{FF2B5EF4-FFF2-40B4-BE49-F238E27FC236}">
                      <a16:creationId xmlns:a16="http://schemas.microsoft.com/office/drawing/2014/main" id="{805198C1-974E-D34F-BE6F-E96824D08CC7}"/>
                    </a:ext>
                  </a:extLst>
                </p:cNvPr>
                <p:cNvSpPr/>
                <p:nvPr/>
              </p:nvSpPr>
              <p:spPr>
                <a:xfrm>
                  <a:off x="9562523" y="2895565"/>
                  <a:ext cx="2505456" cy="1260490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latin typeface="Monaco" pitchFamily="2" charset="77"/>
                  </a:endParaRPr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4F0B66F-DD0F-DE44-BC1E-5A42033D7FF8}"/>
                  </a:ext>
                </a:extLst>
              </p:cNvPr>
              <p:cNvSpPr txBox="1"/>
              <p:nvPr/>
            </p:nvSpPr>
            <p:spPr>
              <a:xfrm>
                <a:off x="9571384" y="4137414"/>
                <a:ext cx="25054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Make a </a:t>
                </a:r>
              </a:p>
              <a:p>
                <a:pPr algn="ctr"/>
                <a:r>
                  <a:rPr lang="en-US" sz="20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pull request</a:t>
                </a:r>
              </a:p>
            </p:txBody>
          </p:sp>
        </p:grp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1CF50F33-E7D3-2541-9B32-90E5E09CF9A5}"/>
                </a:ext>
              </a:extLst>
            </p:cNvPr>
            <p:cNvCxnSpPr>
              <a:cxnSpLocks/>
            </p:cNvCxnSpPr>
            <p:nvPr/>
          </p:nvCxnSpPr>
          <p:spPr>
            <a:xfrm>
              <a:off x="9044057" y="3554505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B5C8DDD-EF96-9044-845D-4B4998378775}"/>
              </a:ext>
            </a:extLst>
          </p:cNvPr>
          <p:cNvGrpSpPr/>
          <p:nvPr/>
        </p:nvGrpSpPr>
        <p:grpSpPr>
          <a:xfrm>
            <a:off x="194822" y="3131237"/>
            <a:ext cx="2505456" cy="2570809"/>
            <a:chOff x="308765" y="3939882"/>
            <a:chExt cx="2505456" cy="2570809"/>
          </a:xfrm>
        </p:grpSpPr>
        <p:pic>
          <p:nvPicPr>
            <p:cNvPr id="61" name="Graphic 60">
              <a:extLst>
                <a:ext uri="{FF2B5EF4-FFF2-40B4-BE49-F238E27FC236}">
                  <a16:creationId xmlns:a16="http://schemas.microsoft.com/office/drawing/2014/main" id="{1425A372-BA3A-6544-B8B2-1981A1E51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577524" y="4068940"/>
              <a:ext cx="955964" cy="955964"/>
            </a:xfrm>
            <a:prstGeom prst="rect">
              <a:avLst/>
            </a:prstGeom>
          </p:spPr>
        </p:pic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E410E74F-7B2A-814C-9054-482DF214B14E}"/>
                </a:ext>
              </a:extLst>
            </p:cNvPr>
            <p:cNvSpPr/>
            <p:nvPr/>
          </p:nvSpPr>
          <p:spPr>
            <a:xfrm>
              <a:off x="308765" y="3939882"/>
              <a:ext cx="2505456" cy="126049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onaco" pitchFamily="2" charset="7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6CA7130-8E83-2B4C-9AE8-3AB18D564381}"/>
                </a:ext>
              </a:extLst>
            </p:cNvPr>
            <p:cNvSpPr txBox="1"/>
            <p:nvPr/>
          </p:nvSpPr>
          <p:spPr>
            <a:xfrm>
              <a:off x="308765" y="5187252"/>
              <a:ext cx="245704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Fork the project repo on GitHub &amp;</a:t>
              </a:r>
            </a:p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Clone it to your computer</a:t>
              </a:r>
            </a:p>
          </p:txBody>
        </p:sp>
        <p:pic>
          <p:nvPicPr>
            <p:cNvPr id="64" name="Graphic 63">
              <a:extLst>
                <a:ext uri="{FF2B5EF4-FFF2-40B4-BE49-F238E27FC236}">
                  <a16:creationId xmlns:a16="http://schemas.microsoft.com/office/drawing/2014/main" id="{6F6E7694-EC31-2E49-9B86-48DBCC742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14738" y="4058860"/>
              <a:ext cx="992597" cy="9925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1271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4C43C-B211-CF41-828D-F02C7AF17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Install-fest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809AB-DA6B-2846-97F6-44804B4D6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Git &amp; GitHub Desktop</a:t>
            </a:r>
          </a:p>
          <a:p>
            <a:r>
              <a:rPr lang="en-US" dirty="0"/>
              <a:t>Install R, </a:t>
            </a:r>
            <a:r>
              <a:rPr lang="en-US" dirty="0" err="1"/>
              <a:t>RStudio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287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96995-07D9-3A4D-8E0F-C48CC2418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Obtain the project you are interested in working 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F1170-FB13-A24F-8DBE-0A757BB79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2689" y="1248385"/>
            <a:ext cx="8846545" cy="1247370"/>
          </a:xfrm>
        </p:spPr>
        <p:txBody>
          <a:bodyPr/>
          <a:lstStyle/>
          <a:p>
            <a:r>
              <a:rPr lang="en-US" dirty="0"/>
              <a:t>Fork a project so a repository of that project is now in your GitHub account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B5F9237-7551-0D41-AA64-4DD8B1569627}"/>
              </a:ext>
            </a:extLst>
          </p:cNvPr>
          <p:cNvGrpSpPr/>
          <p:nvPr/>
        </p:nvGrpSpPr>
        <p:grpSpPr>
          <a:xfrm>
            <a:off x="194822" y="1248385"/>
            <a:ext cx="2505456" cy="1955256"/>
            <a:chOff x="308765" y="3939882"/>
            <a:chExt cx="2505456" cy="1955256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98EB73F8-8ECF-D34D-8D54-C164A44B89F4}"/>
                </a:ext>
              </a:extLst>
            </p:cNvPr>
            <p:cNvSpPr/>
            <p:nvPr/>
          </p:nvSpPr>
          <p:spPr>
            <a:xfrm>
              <a:off x="308765" y="3939882"/>
              <a:ext cx="2505456" cy="126049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onaco" pitchFamily="2" charset="7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FB54A6-1FDE-9743-8873-A441FA857C54}"/>
                </a:ext>
              </a:extLst>
            </p:cNvPr>
            <p:cNvSpPr txBox="1"/>
            <p:nvPr/>
          </p:nvSpPr>
          <p:spPr>
            <a:xfrm>
              <a:off x="308765" y="5187252"/>
              <a:ext cx="24570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Fork the project repo on GitHub </a:t>
              </a: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333DE2B-2F7B-CB48-B43C-8DD6EBAE9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14738" y="4058860"/>
              <a:ext cx="992597" cy="992597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5289CC8-B31D-7545-A184-93428A8D7D03}"/>
              </a:ext>
            </a:extLst>
          </p:cNvPr>
          <p:cNvGrpSpPr/>
          <p:nvPr/>
        </p:nvGrpSpPr>
        <p:grpSpPr>
          <a:xfrm>
            <a:off x="170615" y="3924451"/>
            <a:ext cx="2505456" cy="1955256"/>
            <a:chOff x="308765" y="3939882"/>
            <a:chExt cx="2505456" cy="1955256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624846A1-8339-9641-BC98-3BAC21C39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7524" y="4068940"/>
              <a:ext cx="955964" cy="955964"/>
            </a:xfrm>
            <a:prstGeom prst="rect">
              <a:avLst/>
            </a:prstGeom>
          </p:spPr>
        </p:pic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57FBA43-46CE-E148-9843-76ECAE1458F0}"/>
                </a:ext>
              </a:extLst>
            </p:cNvPr>
            <p:cNvSpPr/>
            <p:nvPr/>
          </p:nvSpPr>
          <p:spPr>
            <a:xfrm>
              <a:off x="308765" y="3939882"/>
              <a:ext cx="2505456" cy="126049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onaco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4649EF7-8E9F-774D-9CEC-4B3AD5C74B79}"/>
                </a:ext>
              </a:extLst>
            </p:cNvPr>
            <p:cNvSpPr txBox="1"/>
            <p:nvPr/>
          </p:nvSpPr>
          <p:spPr>
            <a:xfrm>
              <a:off x="308765" y="5187252"/>
              <a:ext cx="24570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Clone it to your computer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6764AEB-95B7-0B43-B912-3F72F6F5D337}"/>
              </a:ext>
            </a:extLst>
          </p:cNvPr>
          <p:cNvSpPr txBox="1">
            <a:spLocks/>
          </p:cNvSpPr>
          <p:nvPr/>
        </p:nvSpPr>
        <p:spPr>
          <a:xfrm>
            <a:off x="3062688" y="3943780"/>
            <a:ext cx="9129312" cy="1935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Clone the repository to your computer</a:t>
            </a:r>
          </a:p>
          <a:p>
            <a:pPr lvl="2"/>
            <a:r>
              <a:rPr lang="en-US" dirty="0"/>
              <a:t>Use GitHub Desktop</a:t>
            </a:r>
          </a:p>
          <a:p>
            <a:pPr lvl="3"/>
            <a:r>
              <a:rPr lang="en-US" dirty="0"/>
              <a:t>File &gt;&gt; Clone Repository</a:t>
            </a:r>
          </a:p>
          <a:p>
            <a:pPr lvl="2"/>
            <a:r>
              <a:rPr lang="en-US" dirty="0"/>
              <a:t>OR do it via the command line</a:t>
            </a:r>
          </a:p>
          <a:p>
            <a:pPr marL="914400" lvl="2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DAE39AF-5C31-4A48-BA3B-32E1D2A1CA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24694" y="4359021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9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CA80E-FBF3-6A48-8BB8-56B7F7E8F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at what has been done in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9EBD9-6D33-F74B-8F53-E41D3BE1A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History tab in GitHub Desktop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1B61047-9404-034D-A149-A4499F920AD3}"/>
              </a:ext>
            </a:extLst>
          </p:cNvPr>
          <p:cNvSpPr/>
          <p:nvPr/>
        </p:nvSpPr>
        <p:spPr>
          <a:xfrm>
            <a:off x="8393915" y="6126163"/>
            <a:ext cx="3615290" cy="584867"/>
          </a:xfrm>
          <a:prstGeom prst="roundRect">
            <a:avLst/>
          </a:prstGeom>
          <a:solidFill>
            <a:srgbClr val="40404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Monaco" pitchFamily="2" charset="77"/>
              </a:rPr>
              <a:t>&gt; git log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AE6E70-E27A-7A4E-8B66-E2EB6592E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2679" y="1248385"/>
            <a:ext cx="705065" cy="70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310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FA0EA-A5FE-C14F-8093-FBF81A06D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Make some changes to the project &amp; document the changes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A91537-6C99-9044-943E-31EB323D2B51}"/>
              </a:ext>
            </a:extLst>
          </p:cNvPr>
          <p:cNvGrpSpPr/>
          <p:nvPr/>
        </p:nvGrpSpPr>
        <p:grpSpPr>
          <a:xfrm>
            <a:off x="113942" y="1425409"/>
            <a:ext cx="2542032" cy="2003591"/>
            <a:chOff x="3786945" y="2890195"/>
            <a:chExt cx="2542032" cy="2003591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AFC62AA-071E-B54B-B6DA-7E81E4FBD756}"/>
                </a:ext>
              </a:extLst>
            </p:cNvPr>
            <p:cNvSpPr/>
            <p:nvPr/>
          </p:nvSpPr>
          <p:spPr>
            <a:xfrm>
              <a:off x="3823521" y="2890195"/>
              <a:ext cx="2505456" cy="126049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Monaco" pitchFamily="2" charset="77"/>
                </a:rPr>
                <a:t>Add &amp; Commit Changes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FB8ECF8-0D2C-4C45-84BB-2CE8D1135428}"/>
                </a:ext>
              </a:extLst>
            </p:cNvPr>
            <p:cNvSpPr txBox="1"/>
            <p:nvPr/>
          </p:nvSpPr>
          <p:spPr>
            <a:xfrm>
              <a:off x="3786945" y="4185900"/>
              <a:ext cx="25054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Track your changes using Git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F8248D4-E6B1-D14C-83FA-4818ED069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5571" y="1143000"/>
            <a:ext cx="8846545" cy="5715000"/>
          </a:xfrm>
        </p:spPr>
        <p:txBody>
          <a:bodyPr>
            <a:normAutofit/>
          </a:bodyPr>
          <a:lstStyle/>
          <a:p>
            <a:r>
              <a:rPr lang="en-US" dirty="0"/>
              <a:t>Add a file….</a:t>
            </a:r>
          </a:p>
          <a:p>
            <a:endParaRPr lang="en-US" dirty="0"/>
          </a:p>
          <a:p>
            <a:r>
              <a:rPr lang="en-US" dirty="0"/>
              <a:t>Look at what has changed</a:t>
            </a:r>
          </a:p>
          <a:p>
            <a:pPr lvl="2"/>
            <a:r>
              <a:rPr lang="en-US" dirty="0"/>
              <a:t>Change Tab on GitHub Desktop</a:t>
            </a:r>
          </a:p>
          <a:p>
            <a:endParaRPr lang="en-US" dirty="0"/>
          </a:p>
          <a:p>
            <a:r>
              <a:rPr lang="en-US" dirty="0"/>
              <a:t>Commit the change </a:t>
            </a:r>
          </a:p>
          <a:p>
            <a:pPr lvl="2"/>
            <a:r>
              <a:rPr lang="en-US" dirty="0"/>
              <a:t>Type a summary and click 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43A50B-900A-384F-A96E-161A35C0A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3896" y="2721114"/>
            <a:ext cx="705065" cy="70506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AD2ED38-7BCE-0242-8889-E95E6A287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5911" y="4418189"/>
            <a:ext cx="3086100" cy="482600"/>
          </a:xfrm>
          <a:prstGeom prst="rect">
            <a:avLst/>
          </a:prstGeom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233567B-8D1A-3542-A3BD-654B3879B2DB}"/>
              </a:ext>
            </a:extLst>
          </p:cNvPr>
          <p:cNvSpPr/>
          <p:nvPr/>
        </p:nvSpPr>
        <p:spPr>
          <a:xfrm>
            <a:off x="8393915" y="5714999"/>
            <a:ext cx="3615290" cy="996031"/>
          </a:xfrm>
          <a:prstGeom prst="roundRect">
            <a:avLst/>
          </a:prstGeom>
          <a:solidFill>
            <a:srgbClr val="40404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Monaco" pitchFamily="2" charset="77"/>
              </a:rPr>
              <a:t>&gt; git add &lt;file&gt;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Monaco" pitchFamily="2" charset="77"/>
              </a:rPr>
              <a:t>&gt; git commit</a:t>
            </a:r>
          </a:p>
        </p:txBody>
      </p:sp>
    </p:spTree>
    <p:extLst>
      <p:ext uri="{BB962C8B-B14F-4D97-AF65-F5344CB8AC3E}">
        <p14:creationId xmlns:p14="http://schemas.microsoft.com/office/powerpoint/2010/main" val="163728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FA0EA-A5FE-C14F-8093-FBF81A06D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that change to GitHub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813517B-8DA6-BD49-9BA3-50713E40325B}"/>
              </a:ext>
            </a:extLst>
          </p:cNvPr>
          <p:cNvGrpSpPr/>
          <p:nvPr/>
        </p:nvGrpSpPr>
        <p:grpSpPr>
          <a:xfrm>
            <a:off x="0" y="1247352"/>
            <a:ext cx="2834640" cy="1952127"/>
            <a:chOff x="6564274" y="2890195"/>
            <a:chExt cx="2834640" cy="1952127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FE0374C-EF4D-C442-91B1-900FBDDB6634}"/>
                </a:ext>
              </a:extLst>
            </p:cNvPr>
            <p:cNvGrpSpPr/>
            <p:nvPr/>
          </p:nvGrpSpPr>
          <p:grpSpPr>
            <a:xfrm>
              <a:off x="6736744" y="2890195"/>
              <a:ext cx="2618209" cy="1260490"/>
              <a:chOff x="6736744" y="2890195"/>
              <a:chExt cx="2618209" cy="1260490"/>
            </a:xfrm>
          </p:grpSpPr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395A367B-2C26-9A47-B5B3-A3B4F72340CC}"/>
                  </a:ext>
                </a:extLst>
              </p:cNvPr>
              <p:cNvSpPr/>
              <p:nvPr/>
            </p:nvSpPr>
            <p:spPr>
              <a:xfrm>
                <a:off x="6736744" y="2890195"/>
                <a:ext cx="2505456" cy="1260490"/>
              </a:xfrm>
              <a:prstGeom prst="round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latin typeface="Monaco" pitchFamily="2" charset="77"/>
                </a:endParaRP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EF97BD38-29E4-E143-BF0B-6D7A9E9F51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6775704" y="3409666"/>
                <a:ext cx="609459" cy="609459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F249B0E4-F8B3-8D44-9C97-D62B340D6F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7607644" y="2906836"/>
                <a:ext cx="1747309" cy="647670"/>
              </a:xfrm>
              <a:prstGeom prst="rect">
                <a:avLst/>
              </a:prstGeom>
            </p:spPr>
          </p:pic>
          <p:sp>
            <p:nvSpPr>
              <p:cNvPr id="19" name="Right Arrow 18">
                <a:extLst>
                  <a:ext uri="{FF2B5EF4-FFF2-40B4-BE49-F238E27FC236}">
                    <a16:creationId xmlns:a16="http://schemas.microsoft.com/office/drawing/2014/main" id="{39B3203F-84CD-4E4C-92F5-8ECAC62C7B7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481393">
                <a:off x="7433093" y="3213468"/>
                <a:ext cx="421017" cy="638398"/>
              </a:xfrm>
              <a:prstGeom prst="rightArrow">
                <a:avLst/>
              </a:prstGeom>
              <a:solidFill>
                <a:srgbClr val="F1502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96E6C15-488F-3242-ACBD-2CBF3F2AD21A}"/>
                </a:ext>
              </a:extLst>
            </p:cNvPr>
            <p:cNvSpPr txBox="1"/>
            <p:nvPr/>
          </p:nvSpPr>
          <p:spPr>
            <a:xfrm>
              <a:off x="6564274" y="4134436"/>
              <a:ext cx="28346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Push </a:t>
              </a:r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changes to GitHub</a:t>
              </a:r>
              <a:endParaRPr lang="en-US" sz="2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1EFC20D-5AA9-A844-A396-355B28F5B1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7121" y="1263993"/>
            <a:ext cx="8810240" cy="1760092"/>
          </a:xfrm>
          <a:prstGeom prst="rect">
            <a:avLst/>
          </a:prstGeom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45E56B9-7C75-484C-8D6F-874B195CED11}"/>
              </a:ext>
            </a:extLst>
          </p:cNvPr>
          <p:cNvSpPr/>
          <p:nvPr/>
        </p:nvSpPr>
        <p:spPr>
          <a:xfrm>
            <a:off x="8393915" y="6126163"/>
            <a:ext cx="3615290" cy="584867"/>
          </a:xfrm>
          <a:prstGeom prst="roundRect">
            <a:avLst/>
          </a:prstGeom>
          <a:solidFill>
            <a:srgbClr val="40404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Monaco" pitchFamily="2" charset="77"/>
              </a:rPr>
              <a:t>&gt; git push</a:t>
            </a:r>
          </a:p>
        </p:txBody>
      </p:sp>
    </p:spTree>
    <p:extLst>
      <p:ext uri="{BB962C8B-B14F-4D97-AF65-F5344CB8AC3E}">
        <p14:creationId xmlns:p14="http://schemas.microsoft.com/office/powerpoint/2010/main" val="1612140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FA0EA-A5FE-C14F-8093-FBF81A06D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that your change is now on GitHub</a:t>
            </a:r>
          </a:p>
        </p:txBody>
      </p:sp>
    </p:spTree>
    <p:extLst>
      <p:ext uri="{BB962C8B-B14F-4D97-AF65-F5344CB8AC3E}">
        <p14:creationId xmlns:p14="http://schemas.microsoft.com/office/powerpoint/2010/main" val="3402068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FA0EA-A5FE-C14F-8093-FBF81A06D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the original author to incorporate your changes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BA61264-BBD1-A64C-820B-673B8FF088E9}"/>
              </a:ext>
            </a:extLst>
          </p:cNvPr>
          <p:cNvGrpSpPr/>
          <p:nvPr/>
        </p:nvGrpSpPr>
        <p:grpSpPr>
          <a:xfrm>
            <a:off x="190264" y="1263993"/>
            <a:ext cx="2514317" cy="1949735"/>
            <a:chOff x="9562523" y="2895565"/>
            <a:chExt cx="2514317" cy="1949735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9F76237-B7B4-BE41-BDF5-8EFE7CEB607F}"/>
                </a:ext>
              </a:extLst>
            </p:cNvPr>
            <p:cNvGrpSpPr/>
            <p:nvPr/>
          </p:nvGrpSpPr>
          <p:grpSpPr>
            <a:xfrm>
              <a:off x="9562523" y="2895565"/>
              <a:ext cx="2505456" cy="1260490"/>
              <a:chOff x="9562523" y="2895565"/>
              <a:chExt cx="2505456" cy="126049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DD128186-C727-AF44-B0E4-E24497B53D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02183" y="3003748"/>
                <a:ext cx="826136" cy="1101515"/>
              </a:xfrm>
              <a:prstGeom prst="rect">
                <a:avLst/>
              </a:prstGeom>
            </p:spPr>
          </p:pic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B9D0B01F-5286-F842-AD44-EEF2B1B1C26E}"/>
                  </a:ext>
                </a:extLst>
              </p:cNvPr>
              <p:cNvSpPr/>
              <p:nvPr/>
            </p:nvSpPr>
            <p:spPr>
              <a:xfrm>
                <a:off x="9562523" y="2895565"/>
                <a:ext cx="2505456" cy="1260490"/>
              </a:xfrm>
              <a:prstGeom prst="round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latin typeface="Monaco" pitchFamily="2" charset="77"/>
                </a:endParaRP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A936E12-5B9F-8344-B4FB-15422D1358A1}"/>
                </a:ext>
              </a:extLst>
            </p:cNvPr>
            <p:cNvSpPr txBox="1"/>
            <p:nvPr/>
          </p:nvSpPr>
          <p:spPr>
            <a:xfrm>
              <a:off x="9571384" y="4137414"/>
              <a:ext cx="25054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Make a </a:t>
              </a:r>
            </a:p>
            <a:p>
              <a:pPr algn="ctr"/>
              <a:r>
                <a:rPr lang="en-US" sz="2000" b="1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pull request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51EE202-53F4-0348-91BE-0EB57D066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53" y="1263993"/>
            <a:ext cx="9334947" cy="432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156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endParaRPr lang="en-US" b="1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2FCD99-7CFC-2648-8562-3AD5CB923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29" y="5039835"/>
            <a:ext cx="11814383" cy="180419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For the purpose of this </a:t>
            </a:r>
            <a:r>
              <a:rPr lang="en-US" dirty="0" err="1"/>
              <a:t>Brainhack</a:t>
            </a:r>
            <a:r>
              <a:rPr lang="en-US" dirty="0"/>
              <a:t>, you don’t have to touch the command line if you don’t want to.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C5EBA-3ABC-3549-8F56-E0967CE73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704" y="175465"/>
            <a:ext cx="1788160" cy="7467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BF061E-EA9A-2E4C-9AAD-15FDCAB01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4864" y="13969"/>
            <a:ext cx="2890237" cy="106969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559658B6-BDCD-D748-AA00-0CC010AD02D3}"/>
              </a:ext>
            </a:extLst>
          </p:cNvPr>
          <p:cNvGrpSpPr/>
          <p:nvPr/>
        </p:nvGrpSpPr>
        <p:grpSpPr>
          <a:xfrm>
            <a:off x="2792350" y="1759637"/>
            <a:ext cx="2911582" cy="2003591"/>
            <a:chOff x="2978483" y="2890195"/>
            <a:chExt cx="2911582" cy="2003591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F997E3A-92E2-BF46-A5CA-6AA5749CC784}"/>
                </a:ext>
              </a:extLst>
            </p:cNvPr>
            <p:cNvGrpSpPr/>
            <p:nvPr/>
          </p:nvGrpSpPr>
          <p:grpSpPr>
            <a:xfrm>
              <a:off x="3348033" y="2890195"/>
              <a:ext cx="2542032" cy="2003591"/>
              <a:chOff x="3786945" y="2890195"/>
              <a:chExt cx="2542032" cy="200359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1E1959E8-4E38-EC42-8994-91B804455491}"/>
                  </a:ext>
                </a:extLst>
              </p:cNvPr>
              <p:cNvSpPr/>
              <p:nvPr/>
            </p:nvSpPr>
            <p:spPr>
              <a:xfrm>
                <a:off x="3823521" y="2890195"/>
                <a:ext cx="2505456" cy="12604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latin typeface="Monaco" pitchFamily="2" charset="77"/>
                  </a:rPr>
                  <a:t>Add &amp; Commit Changes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62726D-5ADD-2342-AB1A-CA4D82C6679D}"/>
                  </a:ext>
                </a:extLst>
              </p:cNvPr>
              <p:cNvSpPr txBox="1"/>
              <p:nvPr/>
            </p:nvSpPr>
            <p:spPr>
              <a:xfrm>
                <a:off x="3786945" y="4185900"/>
                <a:ext cx="25054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Track your changes using Git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EDE5E206-D8EC-0D4B-A388-6C50E7870D5F}"/>
                </a:ext>
              </a:extLst>
            </p:cNvPr>
            <p:cNvCxnSpPr>
              <a:cxnSpLocks/>
            </p:cNvCxnSpPr>
            <p:nvPr/>
          </p:nvCxnSpPr>
          <p:spPr>
            <a:xfrm>
              <a:off x="2978483" y="3559078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64D4D14-B768-0145-BB44-516C83963DD2}"/>
              </a:ext>
            </a:extLst>
          </p:cNvPr>
          <p:cNvGrpSpPr/>
          <p:nvPr/>
        </p:nvGrpSpPr>
        <p:grpSpPr>
          <a:xfrm>
            <a:off x="5810448" y="1759637"/>
            <a:ext cx="3091437" cy="1952127"/>
            <a:chOff x="5996581" y="2890195"/>
            <a:chExt cx="3091437" cy="1952127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07E43CF-A4F5-3D48-98B7-F8BD45F76A8D}"/>
                </a:ext>
              </a:extLst>
            </p:cNvPr>
            <p:cNvGrpSpPr/>
            <p:nvPr/>
          </p:nvGrpSpPr>
          <p:grpSpPr>
            <a:xfrm>
              <a:off x="6253378" y="2890195"/>
              <a:ext cx="2834640" cy="1952127"/>
              <a:chOff x="6564274" y="2890195"/>
              <a:chExt cx="2834640" cy="195212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F1779A1-893B-3547-9706-5D0FEF6B265B}"/>
                  </a:ext>
                </a:extLst>
              </p:cNvPr>
              <p:cNvGrpSpPr/>
              <p:nvPr/>
            </p:nvGrpSpPr>
            <p:grpSpPr>
              <a:xfrm>
                <a:off x="6736744" y="2890195"/>
                <a:ext cx="2618209" cy="1260490"/>
                <a:chOff x="6736744" y="2890195"/>
                <a:chExt cx="2618209" cy="1260490"/>
              </a:xfrm>
            </p:grpSpPr>
            <p:sp>
              <p:nvSpPr>
                <p:cNvPr id="49" name="Rounded Rectangle 48">
                  <a:extLst>
                    <a:ext uri="{FF2B5EF4-FFF2-40B4-BE49-F238E27FC236}">
                      <a16:creationId xmlns:a16="http://schemas.microsoft.com/office/drawing/2014/main" id="{F422D06F-3A28-094D-A185-6CD49B7783A0}"/>
                    </a:ext>
                  </a:extLst>
                </p:cNvPr>
                <p:cNvSpPr/>
                <p:nvPr/>
              </p:nvSpPr>
              <p:spPr>
                <a:xfrm>
                  <a:off x="6736744" y="2890195"/>
                  <a:ext cx="2505456" cy="1260490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latin typeface="Monaco" pitchFamily="2" charset="77"/>
                  </a:endParaRPr>
                </a:p>
              </p:txBody>
            </p:sp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18C415B2-FA0E-A440-B0B6-38FE01CEDC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biLevel thresh="75000"/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saturation sat="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75704" y="3409666"/>
                  <a:ext cx="609459" cy="609459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35FAC0E6-C5E3-7742-9C5C-4E64F13C27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prstClr val="black"/>
                    <a:schemeClr val="accent6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7607644" y="2906836"/>
                  <a:ext cx="1747309" cy="647670"/>
                </a:xfrm>
                <a:prstGeom prst="rect">
                  <a:avLst/>
                </a:prstGeom>
              </p:spPr>
            </p:pic>
            <p:sp>
              <p:nvSpPr>
                <p:cNvPr id="52" name="Right Arrow 51">
                  <a:extLst>
                    <a:ext uri="{FF2B5EF4-FFF2-40B4-BE49-F238E27FC236}">
                      <a16:creationId xmlns:a16="http://schemas.microsoft.com/office/drawing/2014/main" id="{2E45F943-FC37-E641-89F2-8CE7CD27A62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9481393">
                  <a:off x="7433093" y="3213468"/>
                  <a:ext cx="421017" cy="638398"/>
                </a:xfrm>
                <a:prstGeom prst="rightArrow">
                  <a:avLst/>
                </a:prstGeom>
                <a:solidFill>
                  <a:srgbClr val="F1502F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35336F5-1DD9-5D43-ACBF-B1939B1006F3}"/>
                  </a:ext>
                </a:extLst>
              </p:cNvPr>
              <p:cNvSpPr txBox="1"/>
              <p:nvPr/>
            </p:nvSpPr>
            <p:spPr>
              <a:xfrm>
                <a:off x="6564274" y="4134436"/>
                <a:ext cx="283464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Push </a:t>
                </a:r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changes to GitHub</a:t>
                </a:r>
                <a:endParaRPr lang="en-US" sz="2000" b="1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p:grp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6AFB018-5206-1B41-B217-433D0A60B34A}"/>
                </a:ext>
              </a:extLst>
            </p:cNvPr>
            <p:cNvCxnSpPr>
              <a:cxnSpLocks/>
            </p:cNvCxnSpPr>
            <p:nvPr/>
          </p:nvCxnSpPr>
          <p:spPr>
            <a:xfrm>
              <a:off x="5996581" y="3557588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444FEB3-CD68-9947-A0BB-C8E920D46BBB}"/>
              </a:ext>
            </a:extLst>
          </p:cNvPr>
          <p:cNvGrpSpPr/>
          <p:nvPr/>
        </p:nvGrpSpPr>
        <p:grpSpPr>
          <a:xfrm>
            <a:off x="8857924" y="1765007"/>
            <a:ext cx="2904767" cy="1949735"/>
            <a:chOff x="9044057" y="2895565"/>
            <a:chExt cx="2904767" cy="1949735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6DBD391-4151-1841-9723-67C7A90C108B}"/>
                </a:ext>
              </a:extLst>
            </p:cNvPr>
            <p:cNvGrpSpPr/>
            <p:nvPr/>
          </p:nvGrpSpPr>
          <p:grpSpPr>
            <a:xfrm>
              <a:off x="9434507" y="2895565"/>
              <a:ext cx="2514317" cy="1949735"/>
              <a:chOff x="9562523" y="2895565"/>
              <a:chExt cx="2514317" cy="1949735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3F9AD32D-DEE3-EA4A-AC85-1E3384B0FC1F}"/>
                  </a:ext>
                </a:extLst>
              </p:cNvPr>
              <p:cNvGrpSpPr/>
              <p:nvPr/>
            </p:nvGrpSpPr>
            <p:grpSpPr>
              <a:xfrm>
                <a:off x="9562523" y="2895565"/>
                <a:ext cx="2505456" cy="1260490"/>
                <a:chOff x="9562523" y="2895565"/>
                <a:chExt cx="2505456" cy="1260490"/>
              </a:xfrm>
            </p:grpSpPr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C55A7C7E-7271-A844-BF13-1A79EB3A0F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0402183" y="3003748"/>
                  <a:ext cx="826136" cy="1101515"/>
                </a:xfrm>
                <a:prstGeom prst="rect">
                  <a:avLst/>
                </a:prstGeom>
              </p:spPr>
            </p:pic>
            <p:sp>
              <p:nvSpPr>
                <p:cNvPr id="59" name="Rounded Rectangle 58">
                  <a:extLst>
                    <a:ext uri="{FF2B5EF4-FFF2-40B4-BE49-F238E27FC236}">
                      <a16:creationId xmlns:a16="http://schemas.microsoft.com/office/drawing/2014/main" id="{805198C1-974E-D34F-BE6F-E96824D08CC7}"/>
                    </a:ext>
                  </a:extLst>
                </p:cNvPr>
                <p:cNvSpPr/>
                <p:nvPr/>
              </p:nvSpPr>
              <p:spPr>
                <a:xfrm>
                  <a:off x="9562523" y="2895565"/>
                  <a:ext cx="2505456" cy="1260490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latin typeface="Monaco" pitchFamily="2" charset="77"/>
                  </a:endParaRPr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4F0B66F-DD0F-DE44-BC1E-5A42033D7FF8}"/>
                  </a:ext>
                </a:extLst>
              </p:cNvPr>
              <p:cNvSpPr txBox="1"/>
              <p:nvPr/>
            </p:nvSpPr>
            <p:spPr>
              <a:xfrm>
                <a:off x="9571384" y="4137414"/>
                <a:ext cx="25054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Make a </a:t>
                </a:r>
              </a:p>
              <a:p>
                <a:pPr algn="ctr"/>
                <a:r>
                  <a:rPr lang="en-US" sz="20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pull request</a:t>
                </a:r>
              </a:p>
            </p:txBody>
          </p:sp>
        </p:grp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1CF50F33-E7D3-2541-9B32-90E5E09CF9A5}"/>
                </a:ext>
              </a:extLst>
            </p:cNvPr>
            <p:cNvCxnSpPr>
              <a:cxnSpLocks/>
            </p:cNvCxnSpPr>
            <p:nvPr/>
          </p:nvCxnSpPr>
          <p:spPr>
            <a:xfrm>
              <a:off x="9044057" y="3554505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B5C8DDD-EF96-9044-845D-4B4998378775}"/>
              </a:ext>
            </a:extLst>
          </p:cNvPr>
          <p:cNvGrpSpPr/>
          <p:nvPr/>
        </p:nvGrpSpPr>
        <p:grpSpPr>
          <a:xfrm>
            <a:off x="169074" y="1759637"/>
            <a:ext cx="2505456" cy="2570809"/>
            <a:chOff x="308765" y="3939882"/>
            <a:chExt cx="2505456" cy="2570809"/>
          </a:xfrm>
        </p:grpSpPr>
        <p:pic>
          <p:nvPicPr>
            <p:cNvPr id="61" name="Graphic 60">
              <a:extLst>
                <a:ext uri="{FF2B5EF4-FFF2-40B4-BE49-F238E27FC236}">
                  <a16:creationId xmlns:a16="http://schemas.microsoft.com/office/drawing/2014/main" id="{1425A372-BA3A-6544-B8B2-1981A1E51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577524" y="4068940"/>
              <a:ext cx="955964" cy="955964"/>
            </a:xfrm>
            <a:prstGeom prst="rect">
              <a:avLst/>
            </a:prstGeom>
          </p:spPr>
        </p:pic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E410E74F-7B2A-814C-9054-482DF214B14E}"/>
                </a:ext>
              </a:extLst>
            </p:cNvPr>
            <p:cNvSpPr/>
            <p:nvPr/>
          </p:nvSpPr>
          <p:spPr>
            <a:xfrm>
              <a:off x="308765" y="3939882"/>
              <a:ext cx="2505456" cy="126049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onaco" pitchFamily="2" charset="7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6CA7130-8E83-2B4C-9AE8-3AB18D564381}"/>
                </a:ext>
              </a:extLst>
            </p:cNvPr>
            <p:cNvSpPr txBox="1"/>
            <p:nvPr/>
          </p:nvSpPr>
          <p:spPr>
            <a:xfrm>
              <a:off x="308765" y="5187252"/>
              <a:ext cx="245704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Fork the project repo on GitHub &amp;</a:t>
              </a:r>
            </a:p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Clone it to your computer</a:t>
              </a:r>
            </a:p>
          </p:txBody>
        </p:sp>
        <p:pic>
          <p:nvPicPr>
            <p:cNvPr id="64" name="Graphic 63">
              <a:extLst>
                <a:ext uri="{FF2B5EF4-FFF2-40B4-BE49-F238E27FC236}">
                  <a16:creationId xmlns:a16="http://schemas.microsoft.com/office/drawing/2014/main" id="{6F6E7694-EC31-2E49-9B86-48DBCC742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14738" y="4058860"/>
              <a:ext cx="992597" cy="9925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4601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endParaRPr lang="en-US" b="1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2FCD99-7CFC-2648-8562-3AD5CB923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29" y="5039835"/>
            <a:ext cx="11814383" cy="180419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For the purpose of this </a:t>
            </a:r>
            <a:r>
              <a:rPr lang="en-US" dirty="0" err="1"/>
              <a:t>Brainhack</a:t>
            </a:r>
            <a:r>
              <a:rPr lang="en-US" dirty="0"/>
              <a:t>, you don’t have to touch the command line if you don’t want to.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C5EBA-3ABC-3549-8F56-E0967CE73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704" y="175465"/>
            <a:ext cx="1788160" cy="7467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BF061E-EA9A-2E4C-9AAD-15FDCAB01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4864" y="13969"/>
            <a:ext cx="2890237" cy="106969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559658B6-BDCD-D748-AA00-0CC010AD02D3}"/>
              </a:ext>
            </a:extLst>
          </p:cNvPr>
          <p:cNvGrpSpPr/>
          <p:nvPr/>
        </p:nvGrpSpPr>
        <p:grpSpPr>
          <a:xfrm>
            <a:off x="2792350" y="1759637"/>
            <a:ext cx="2911582" cy="2003591"/>
            <a:chOff x="2978483" y="2890195"/>
            <a:chExt cx="2911582" cy="2003591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F997E3A-92E2-BF46-A5CA-6AA5749CC784}"/>
                </a:ext>
              </a:extLst>
            </p:cNvPr>
            <p:cNvGrpSpPr/>
            <p:nvPr/>
          </p:nvGrpSpPr>
          <p:grpSpPr>
            <a:xfrm>
              <a:off x="3348033" y="2890195"/>
              <a:ext cx="2542032" cy="2003591"/>
              <a:chOff x="3786945" y="2890195"/>
              <a:chExt cx="2542032" cy="200359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1E1959E8-4E38-EC42-8994-91B804455491}"/>
                  </a:ext>
                </a:extLst>
              </p:cNvPr>
              <p:cNvSpPr/>
              <p:nvPr/>
            </p:nvSpPr>
            <p:spPr>
              <a:xfrm>
                <a:off x="3823521" y="2890195"/>
                <a:ext cx="2505456" cy="12604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latin typeface="Monaco" pitchFamily="2" charset="77"/>
                  </a:rPr>
                  <a:t>Add &amp; Commit Changes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62726D-5ADD-2342-AB1A-CA4D82C6679D}"/>
                  </a:ext>
                </a:extLst>
              </p:cNvPr>
              <p:cNvSpPr txBox="1"/>
              <p:nvPr/>
            </p:nvSpPr>
            <p:spPr>
              <a:xfrm>
                <a:off x="3786945" y="4185900"/>
                <a:ext cx="25054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Track your changes using Git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EDE5E206-D8EC-0D4B-A388-6C50E7870D5F}"/>
                </a:ext>
              </a:extLst>
            </p:cNvPr>
            <p:cNvCxnSpPr>
              <a:cxnSpLocks/>
            </p:cNvCxnSpPr>
            <p:nvPr/>
          </p:nvCxnSpPr>
          <p:spPr>
            <a:xfrm>
              <a:off x="2978483" y="3559078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64D4D14-B768-0145-BB44-516C83963DD2}"/>
              </a:ext>
            </a:extLst>
          </p:cNvPr>
          <p:cNvGrpSpPr/>
          <p:nvPr/>
        </p:nvGrpSpPr>
        <p:grpSpPr>
          <a:xfrm>
            <a:off x="5810448" y="1759637"/>
            <a:ext cx="3091437" cy="1952127"/>
            <a:chOff x="5996581" y="2890195"/>
            <a:chExt cx="3091437" cy="1952127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07E43CF-A4F5-3D48-98B7-F8BD45F76A8D}"/>
                </a:ext>
              </a:extLst>
            </p:cNvPr>
            <p:cNvGrpSpPr/>
            <p:nvPr/>
          </p:nvGrpSpPr>
          <p:grpSpPr>
            <a:xfrm>
              <a:off x="6253378" y="2890195"/>
              <a:ext cx="2834640" cy="1952127"/>
              <a:chOff x="6564274" y="2890195"/>
              <a:chExt cx="2834640" cy="195212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F1779A1-893B-3547-9706-5D0FEF6B265B}"/>
                  </a:ext>
                </a:extLst>
              </p:cNvPr>
              <p:cNvGrpSpPr/>
              <p:nvPr/>
            </p:nvGrpSpPr>
            <p:grpSpPr>
              <a:xfrm>
                <a:off x="6736744" y="2890195"/>
                <a:ext cx="2618209" cy="1260490"/>
                <a:chOff x="6736744" y="2890195"/>
                <a:chExt cx="2618209" cy="1260490"/>
              </a:xfrm>
            </p:grpSpPr>
            <p:sp>
              <p:nvSpPr>
                <p:cNvPr id="49" name="Rounded Rectangle 48">
                  <a:extLst>
                    <a:ext uri="{FF2B5EF4-FFF2-40B4-BE49-F238E27FC236}">
                      <a16:creationId xmlns:a16="http://schemas.microsoft.com/office/drawing/2014/main" id="{F422D06F-3A28-094D-A185-6CD49B7783A0}"/>
                    </a:ext>
                  </a:extLst>
                </p:cNvPr>
                <p:cNvSpPr/>
                <p:nvPr/>
              </p:nvSpPr>
              <p:spPr>
                <a:xfrm>
                  <a:off x="6736744" y="2890195"/>
                  <a:ext cx="2505456" cy="1260490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latin typeface="Monaco" pitchFamily="2" charset="77"/>
                  </a:endParaRPr>
                </a:p>
              </p:txBody>
            </p:sp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18C415B2-FA0E-A440-B0B6-38FE01CEDC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biLevel thresh="75000"/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saturation sat="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75704" y="3409666"/>
                  <a:ext cx="609459" cy="609459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35FAC0E6-C5E3-7742-9C5C-4E64F13C27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prstClr val="black"/>
                    <a:schemeClr val="accent6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7607644" y="2906836"/>
                  <a:ext cx="1747309" cy="647670"/>
                </a:xfrm>
                <a:prstGeom prst="rect">
                  <a:avLst/>
                </a:prstGeom>
              </p:spPr>
            </p:pic>
            <p:sp>
              <p:nvSpPr>
                <p:cNvPr id="52" name="Right Arrow 51">
                  <a:extLst>
                    <a:ext uri="{FF2B5EF4-FFF2-40B4-BE49-F238E27FC236}">
                      <a16:creationId xmlns:a16="http://schemas.microsoft.com/office/drawing/2014/main" id="{2E45F943-FC37-E641-89F2-8CE7CD27A62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9481393">
                  <a:off x="7433093" y="3213468"/>
                  <a:ext cx="421017" cy="638398"/>
                </a:xfrm>
                <a:prstGeom prst="rightArrow">
                  <a:avLst/>
                </a:prstGeom>
                <a:solidFill>
                  <a:srgbClr val="F1502F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35336F5-1DD9-5D43-ACBF-B1939B1006F3}"/>
                  </a:ext>
                </a:extLst>
              </p:cNvPr>
              <p:cNvSpPr txBox="1"/>
              <p:nvPr/>
            </p:nvSpPr>
            <p:spPr>
              <a:xfrm>
                <a:off x="6564274" y="4134436"/>
                <a:ext cx="283464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Push </a:t>
                </a:r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changes to GitHub</a:t>
                </a:r>
                <a:endParaRPr lang="en-US" sz="2000" b="1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p:grp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6AFB018-5206-1B41-B217-433D0A60B34A}"/>
                </a:ext>
              </a:extLst>
            </p:cNvPr>
            <p:cNvCxnSpPr>
              <a:cxnSpLocks/>
            </p:cNvCxnSpPr>
            <p:nvPr/>
          </p:nvCxnSpPr>
          <p:spPr>
            <a:xfrm>
              <a:off x="5996581" y="3557588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444FEB3-CD68-9947-A0BB-C8E920D46BBB}"/>
              </a:ext>
            </a:extLst>
          </p:cNvPr>
          <p:cNvGrpSpPr/>
          <p:nvPr/>
        </p:nvGrpSpPr>
        <p:grpSpPr>
          <a:xfrm>
            <a:off x="8857924" y="1765007"/>
            <a:ext cx="2904767" cy="1949735"/>
            <a:chOff x="9044057" y="2895565"/>
            <a:chExt cx="2904767" cy="1949735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6DBD391-4151-1841-9723-67C7A90C108B}"/>
                </a:ext>
              </a:extLst>
            </p:cNvPr>
            <p:cNvGrpSpPr/>
            <p:nvPr/>
          </p:nvGrpSpPr>
          <p:grpSpPr>
            <a:xfrm>
              <a:off x="9434507" y="2895565"/>
              <a:ext cx="2514317" cy="1949735"/>
              <a:chOff x="9562523" y="2895565"/>
              <a:chExt cx="2514317" cy="1949735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3F9AD32D-DEE3-EA4A-AC85-1E3384B0FC1F}"/>
                  </a:ext>
                </a:extLst>
              </p:cNvPr>
              <p:cNvGrpSpPr/>
              <p:nvPr/>
            </p:nvGrpSpPr>
            <p:grpSpPr>
              <a:xfrm>
                <a:off x="9562523" y="2895565"/>
                <a:ext cx="2505456" cy="1260490"/>
                <a:chOff x="9562523" y="2895565"/>
                <a:chExt cx="2505456" cy="1260490"/>
              </a:xfrm>
            </p:grpSpPr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C55A7C7E-7271-A844-BF13-1A79EB3A0F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0402183" y="3003748"/>
                  <a:ext cx="826136" cy="1101515"/>
                </a:xfrm>
                <a:prstGeom prst="rect">
                  <a:avLst/>
                </a:prstGeom>
              </p:spPr>
            </p:pic>
            <p:sp>
              <p:nvSpPr>
                <p:cNvPr id="59" name="Rounded Rectangle 58">
                  <a:extLst>
                    <a:ext uri="{FF2B5EF4-FFF2-40B4-BE49-F238E27FC236}">
                      <a16:creationId xmlns:a16="http://schemas.microsoft.com/office/drawing/2014/main" id="{805198C1-974E-D34F-BE6F-E96824D08CC7}"/>
                    </a:ext>
                  </a:extLst>
                </p:cNvPr>
                <p:cNvSpPr/>
                <p:nvPr/>
              </p:nvSpPr>
              <p:spPr>
                <a:xfrm>
                  <a:off x="9562523" y="2895565"/>
                  <a:ext cx="2505456" cy="1260490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latin typeface="Monaco" pitchFamily="2" charset="77"/>
                  </a:endParaRPr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4F0B66F-DD0F-DE44-BC1E-5A42033D7FF8}"/>
                  </a:ext>
                </a:extLst>
              </p:cNvPr>
              <p:cNvSpPr txBox="1"/>
              <p:nvPr/>
            </p:nvSpPr>
            <p:spPr>
              <a:xfrm>
                <a:off x="9571384" y="4137414"/>
                <a:ext cx="25054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Make a </a:t>
                </a:r>
              </a:p>
              <a:p>
                <a:pPr algn="ctr"/>
                <a:r>
                  <a:rPr lang="en-US" sz="20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pull request</a:t>
                </a:r>
              </a:p>
            </p:txBody>
          </p:sp>
        </p:grp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1CF50F33-E7D3-2541-9B32-90E5E09CF9A5}"/>
                </a:ext>
              </a:extLst>
            </p:cNvPr>
            <p:cNvCxnSpPr>
              <a:cxnSpLocks/>
            </p:cNvCxnSpPr>
            <p:nvPr/>
          </p:nvCxnSpPr>
          <p:spPr>
            <a:xfrm>
              <a:off x="9044057" y="3554505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B5C8DDD-EF96-9044-845D-4B4998378775}"/>
              </a:ext>
            </a:extLst>
          </p:cNvPr>
          <p:cNvGrpSpPr/>
          <p:nvPr/>
        </p:nvGrpSpPr>
        <p:grpSpPr>
          <a:xfrm>
            <a:off x="169074" y="1759637"/>
            <a:ext cx="2505456" cy="2570809"/>
            <a:chOff x="308765" y="3939882"/>
            <a:chExt cx="2505456" cy="2570809"/>
          </a:xfrm>
        </p:grpSpPr>
        <p:pic>
          <p:nvPicPr>
            <p:cNvPr id="61" name="Graphic 60">
              <a:extLst>
                <a:ext uri="{FF2B5EF4-FFF2-40B4-BE49-F238E27FC236}">
                  <a16:creationId xmlns:a16="http://schemas.microsoft.com/office/drawing/2014/main" id="{1425A372-BA3A-6544-B8B2-1981A1E51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577524" y="4068940"/>
              <a:ext cx="955964" cy="955964"/>
            </a:xfrm>
            <a:prstGeom prst="rect">
              <a:avLst/>
            </a:prstGeom>
          </p:spPr>
        </p:pic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E410E74F-7B2A-814C-9054-482DF214B14E}"/>
                </a:ext>
              </a:extLst>
            </p:cNvPr>
            <p:cNvSpPr/>
            <p:nvPr/>
          </p:nvSpPr>
          <p:spPr>
            <a:xfrm>
              <a:off x="308765" y="3939882"/>
              <a:ext cx="2505456" cy="126049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onaco" pitchFamily="2" charset="7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6CA7130-8E83-2B4C-9AE8-3AB18D564381}"/>
                </a:ext>
              </a:extLst>
            </p:cNvPr>
            <p:cNvSpPr txBox="1"/>
            <p:nvPr/>
          </p:nvSpPr>
          <p:spPr>
            <a:xfrm>
              <a:off x="308765" y="5187252"/>
              <a:ext cx="245704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Fork the project repo on GitHub &amp;</a:t>
              </a:r>
            </a:p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Clone it to your computer</a:t>
              </a:r>
            </a:p>
          </p:txBody>
        </p:sp>
        <p:pic>
          <p:nvPicPr>
            <p:cNvPr id="64" name="Graphic 63">
              <a:extLst>
                <a:ext uri="{FF2B5EF4-FFF2-40B4-BE49-F238E27FC236}">
                  <a16:creationId xmlns:a16="http://schemas.microsoft.com/office/drawing/2014/main" id="{6F6E7694-EC31-2E49-9B86-48DBCC742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14738" y="4058860"/>
              <a:ext cx="992597" cy="9925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284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F2DA6-DE75-F946-8626-E59C04EBB6D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85000"/>
            </a:schemeClr>
          </a:solidFill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Welcome</a:t>
            </a:r>
            <a:endParaRPr lang="en-US" sz="2400" dirty="0">
              <a:solidFill>
                <a:sysClr val="windowText" lastClr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B0C25-490A-5F4F-9E11-272D83CC5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0914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69725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dirty="0"/>
              <a:t>Introduce the Team</a:t>
            </a:r>
            <a:endParaRPr lang="en-US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72EA88-FC62-6B4A-B5C5-2D289C236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23" y="1621464"/>
            <a:ext cx="2009554" cy="2009554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BC900F-5C45-F44C-BED1-8FB40A4A9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1223" y="1621465"/>
            <a:ext cx="2009553" cy="2009553"/>
          </a:xfrm>
          <a:prstGeom prst="ellipse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CC866B9-9F5C-FE4F-B019-C02D30E9C0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0253"/>
          <a:stretch/>
        </p:blipFill>
        <p:spPr>
          <a:xfrm>
            <a:off x="7383572" y="1621464"/>
            <a:ext cx="2011511" cy="2009554"/>
          </a:xfrm>
          <a:prstGeom prst="ellipse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127C864-16B5-4E4B-81CE-3972CB8C4C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8873" y="1621464"/>
            <a:ext cx="2009554" cy="2009554"/>
          </a:xfrm>
          <a:prstGeom prst="ellipse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F6C6B51-0B52-714D-9A54-BF2275B2DD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75921" y="1621464"/>
            <a:ext cx="2009554" cy="2009554"/>
          </a:xfrm>
          <a:prstGeom prst="ellipse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A1738E2-37EE-244D-97F9-B5C50C2FB3D2}"/>
              </a:ext>
            </a:extLst>
          </p:cNvPr>
          <p:cNvSpPr/>
          <p:nvPr/>
        </p:nvSpPr>
        <p:spPr>
          <a:xfrm>
            <a:off x="489331" y="3786316"/>
            <a:ext cx="1838965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Ekarin</a:t>
            </a:r>
            <a:endParaRPr lang="en-US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Made website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(Will talk about 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R/</a:t>
            </a:r>
            <a:r>
              <a:rPr lang="en-US" dirty="0" err="1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RStudio</a:t>
            </a:r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 algn="ctr"/>
            <a:endParaRPr lang="en-US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698A76F-B28F-7F43-A994-D099FB1D657D}"/>
              </a:ext>
            </a:extLst>
          </p:cNvPr>
          <p:cNvSpPr/>
          <p:nvPr/>
        </p:nvSpPr>
        <p:spPr>
          <a:xfrm>
            <a:off x="2676617" y="3786315"/>
            <a:ext cx="225407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Ju-Chi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Logistics </a:t>
            </a:r>
            <a:b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BBS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(Not your TA today)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AF83F5E-1843-314D-8A80-8E453066AF8F}"/>
              </a:ext>
            </a:extLst>
          </p:cNvPr>
          <p:cNvSpPr/>
          <p:nvPr/>
        </p:nvSpPr>
        <p:spPr>
          <a:xfrm>
            <a:off x="5150490" y="3786314"/>
            <a:ext cx="189103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Matt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Talk about data 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visualization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(He is a Dr. !)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079F20F-7561-9641-A0F3-DC0AFB374384}"/>
              </a:ext>
            </a:extLst>
          </p:cNvPr>
          <p:cNvSpPr/>
          <p:nvPr/>
        </p:nvSpPr>
        <p:spPr>
          <a:xfrm>
            <a:off x="7514730" y="3786313"/>
            <a:ext cx="1749197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David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Advocated for </a:t>
            </a:r>
            <a:b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food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(He likes food)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67E9AA2-ADCC-A74B-8269-AA72DB28FE80}"/>
              </a:ext>
            </a:extLst>
          </p:cNvPr>
          <p:cNvSpPr/>
          <p:nvPr/>
        </p:nvSpPr>
        <p:spPr>
          <a:xfrm>
            <a:off x="9982431" y="3786312"/>
            <a:ext cx="1396536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Micaela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 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Git/GitHub 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(….)</a:t>
            </a:r>
          </a:p>
        </p:txBody>
      </p:sp>
    </p:spTree>
    <p:extLst>
      <p:ext uri="{BB962C8B-B14F-4D97-AF65-F5344CB8AC3E}">
        <p14:creationId xmlns:p14="http://schemas.microsoft.com/office/powerpoint/2010/main" val="3355019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dirty="0"/>
              <a:t>The purpose of </a:t>
            </a:r>
            <a:r>
              <a:rPr lang="en-US" dirty="0" err="1"/>
              <a:t>Brainhack</a:t>
            </a:r>
            <a:r>
              <a:rPr lang="en-US" dirty="0"/>
              <a:t>?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EB4A0A0-95D9-894D-86B8-9D64CF20EF7A}"/>
              </a:ext>
            </a:extLst>
          </p:cNvPr>
          <p:cNvSpPr txBox="1">
            <a:spLocks/>
          </p:cNvSpPr>
          <p:nvPr/>
        </p:nvSpPr>
        <p:spPr>
          <a:xfrm>
            <a:off x="95165" y="1248385"/>
            <a:ext cx="11814383" cy="5472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Share your research to other </a:t>
            </a:r>
            <a:r>
              <a:rPr lang="en-US" dirty="0" err="1"/>
              <a:t>brainhack</a:t>
            </a:r>
            <a:r>
              <a:rPr lang="en-US" dirty="0"/>
              <a:t> attendees</a:t>
            </a:r>
            <a:br>
              <a:rPr lang="en-US" dirty="0"/>
            </a:br>
            <a:endParaRPr lang="en-US" sz="2700" dirty="0"/>
          </a:p>
          <a:p>
            <a:r>
              <a:rPr lang="en-US" dirty="0"/>
              <a:t>Learn about current open science practices and data</a:t>
            </a:r>
          </a:p>
          <a:p>
            <a:pPr marL="914400" lvl="2" indent="0">
              <a:buNone/>
            </a:pPr>
            <a:endParaRPr lang="en-US" sz="1900" dirty="0"/>
          </a:p>
          <a:p>
            <a:r>
              <a:rPr lang="en-US" dirty="0"/>
              <a:t>Find exciting open science projects that you would like to contribute to</a:t>
            </a:r>
            <a:br>
              <a:rPr lang="en-US" dirty="0"/>
            </a:br>
            <a:endParaRPr lang="en-US" dirty="0"/>
          </a:p>
          <a:p>
            <a:endParaRPr lang="en-US" sz="2700" dirty="0"/>
          </a:p>
          <a:p>
            <a:pPr lvl="2"/>
            <a:endParaRPr lang="en-US" sz="1900" dirty="0"/>
          </a:p>
          <a:p>
            <a:endParaRPr lang="en-US" sz="27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85F6E0-7484-B54E-8691-882BCBE28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936" y="1248385"/>
            <a:ext cx="1155612" cy="11556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AF5ECD-F238-3544-A450-AE9A5802C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9213" y="3993234"/>
            <a:ext cx="1270000" cy="127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62EB60-40C7-274F-8DDF-EEBEA19C80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4297" y="3861603"/>
            <a:ext cx="127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20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4EB29-0D74-954C-BDFE-4B5F36980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Our schedule for the next 2 days</a:t>
            </a:r>
          </a:p>
        </p:txBody>
      </p:sp>
    </p:spTree>
    <p:extLst>
      <p:ext uri="{BB962C8B-B14F-4D97-AF65-F5344CB8AC3E}">
        <p14:creationId xmlns:p14="http://schemas.microsoft.com/office/powerpoint/2010/main" val="2895007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dirty="0"/>
              <a:t>Logistics</a:t>
            </a:r>
            <a:endParaRPr lang="en-US" b="1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2FCD99-7CFC-2648-8562-3AD5CB923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Lunch, rooms, power strips, etc.</a:t>
            </a:r>
          </a:p>
        </p:txBody>
      </p:sp>
    </p:spTree>
    <p:extLst>
      <p:ext uri="{BB962C8B-B14F-4D97-AF65-F5344CB8AC3E}">
        <p14:creationId xmlns:p14="http://schemas.microsoft.com/office/powerpoint/2010/main" val="1875905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dirty="0"/>
              <a:t>Code of Conduct</a:t>
            </a:r>
            <a:endParaRPr lang="en-US" b="1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2FCD99-7CFC-2648-8562-3AD5CB923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https://www.brainhack.org/code-of-conduct.html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200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1E69-6E8E-B742-9300-0D8B450E6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2A450-9E25-7347-8358-72CC3835B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418229"/>
          </a:xfrm>
        </p:spPr>
        <p:txBody>
          <a:bodyPr>
            <a:normAutofit/>
          </a:bodyPr>
          <a:lstStyle/>
          <a:p>
            <a:r>
              <a:rPr lang="en-US" dirty="0"/>
              <a:t>Can I pitch a project? </a:t>
            </a:r>
          </a:p>
          <a:p>
            <a:pPr lvl="2"/>
            <a:r>
              <a:rPr lang="en-US" dirty="0"/>
              <a:t>Yes. </a:t>
            </a:r>
          </a:p>
          <a:p>
            <a:pPr lvl="2"/>
            <a:endParaRPr lang="en-US" dirty="0"/>
          </a:p>
          <a:p>
            <a:r>
              <a:rPr lang="en-US" dirty="0"/>
              <a:t>What is the criteria? </a:t>
            </a:r>
          </a:p>
          <a:p>
            <a:pPr lvl="2"/>
            <a:r>
              <a:rPr lang="en-US" dirty="0"/>
              <a:t>The outcome of it is something open-to-all</a:t>
            </a:r>
          </a:p>
          <a:p>
            <a:pPr lvl="3"/>
            <a:r>
              <a:rPr lang="en-US" dirty="0"/>
              <a:t>A tool/script/function</a:t>
            </a:r>
          </a:p>
          <a:p>
            <a:pPr lvl="3"/>
            <a:r>
              <a:rPr lang="en-US" dirty="0"/>
              <a:t>Processed data that is open</a:t>
            </a:r>
          </a:p>
          <a:p>
            <a:pPr lvl="3"/>
            <a:r>
              <a:rPr lang="en-US" dirty="0"/>
              <a:t>A tutorial/textbook</a:t>
            </a:r>
          </a:p>
          <a:p>
            <a:pPr lvl="3"/>
            <a:endParaRPr lang="en-US" dirty="0"/>
          </a:p>
          <a:p>
            <a:r>
              <a:rPr lang="en-US" dirty="0"/>
              <a:t>A group of you can pitch something together:</a:t>
            </a:r>
          </a:p>
          <a:p>
            <a:pPr lvl="2"/>
            <a:r>
              <a:rPr lang="en-US" dirty="0"/>
              <a:t>Example: human brain surface atlas in R</a:t>
            </a:r>
          </a:p>
        </p:txBody>
      </p:sp>
    </p:spTree>
    <p:extLst>
      <p:ext uri="{BB962C8B-B14F-4D97-AF65-F5344CB8AC3E}">
        <p14:creationId xmlns:p14="http://schemas.microsoft.com/office/powerpoint/2010/main" val="2104393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1E69-6E8E-B742-9300-0D8B450E6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2A450-9E25-7347-8358-72CC3835B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418229"/>
          </a:xfrm>
        </p:spPr>
        <p:txBody>
          <a:bodyPr>
            <a:normAutofit/>
          </a:bodyPr>
          <a:lstStyle/>
          <a:p>
            <a:r>
              <a:rPr lang="en-US" dirty="0"/>
              <a:t>What if we have something that we use in the lab?</a:t>
            </a:r>
          </a:p>
        </p:txBody>
      </p:sp>
    </p:spTree>
    <p:extLst>
      <p:ext uri="{BB962C8B-B14F-4D97-AF65-F5344CB8AC3E}">
        <p14:creationId xmlns:p14="http://schemas.microsoft.com/office/powerpoint/2010/main" val="2303235962"/>
      </p:ext>
    </p:extLst>
  </p:cSld>
  <p:clrMapOvr>
    <a:masterClrMapping/>
  </p:clrMapOvr>
</p:sld>
</file>

<file path=ppt/theme/theme1.xml><?xml version="1.0" encoding="utf-8"?>
<a:theme xmlns:a="http://schemas.openxmlformats.org/drawingml/2006/main" name="Dissertationthmx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Dissertationthmx - 1</Template>
  <TotalTime>3481</TotalTime>
  <Words>555</Words>
  <Application>Microsoft Macintosh PowerPoint</Application>
  <PresentationFormat>Widescreen</PresentationFormat>
  <Paragraphs>135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Helvetica</vt:lpstr>
      <vt:lpstr>Helvetica Neue</vt:lpstr>
      <vt:lpstr>Monaco</vt:lpstr>
      <vt:lpstr>Open Sans</vt:lpstr>
      <vt:lpstr>Dissertationthmx</vt:lpstr>
      <vt:lpstr>PowerPoint Presentation</vt:lpstr>
      <vt:lpstr>Welcome</vt:lpstr>
      <vt:lpstr>Introduce the Team</vt:lpstr>
      <vt:lpstr>The purpose of Brainhack?</vt:lpstr>
      <vt:lpstr>Our schedule for the next 2 days</vt:lpstr>
      <vt:lpstr>Logistics</vt:lpstr>
      <vt:lpstr>Code of Conduct</vt:lpstr>
      <vt:lpstr>Projects</vt:lpstr>
      <vt:lpstr>Projects</vt:lpstr>
      <vt:lpstr>PowerPoint Presentation</vt:lpstr>
      <vt:lpstr>Install-fest</vt:lpstr>
      <vt:lpstr>Obtain the project you are interested in working on</vt:lpstr>
      <vt:lpstr>Look at what has been done in the project</vt:lpstr>
      <vt:lpstr>Make some changes to the project &amp; document the changes</vt:lpstr>
      <vt:lpstr>Push that change to GitHub</vt:lpstr>
      <vt:lpstr>Check that your change is now on GitHub</vt:lpstr>
      <vt:lpstr>Ask the original author to incorporate your changes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Micaela Chan</dc:creator>
  <cp:lastModifiedBy>Micaela Chan</cp:lastModifiedBy>
  <cp:revision>1309</cp:revision>
  <dcterms:created xsi:type="dcterms:W3CDTF">2019-09-09T18:28:10Z</dcterms:created>
  <dcterms:modified xsi:type="dcterms:W3CDTF">2019-11-15T00:06:38Z</dcterms:modified>
</cp:coreProperties>
</file>

<file path=docProps/thumbnail.jpeg>
</file>